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9"/>
  </p:notesMasterIdLst>
  <p:handoutMasterIdLst>
    <p:handoutMasterId r:id="rId30"/>
  </p:handoutMasterIdLst>
  <p:sldIdLst>
    <p:sldId id="603" r:id="rId5"/>
    <p:sldId id="2618" r:id="rId6"/>
    <p:sldId id="2147483551" r:id="rId7"/>
    <p:sldId id="2147483552" r:id="rId8"/>
    <p:sldId id="2147483483" r:id="rId9"/>
    <p:sldId id="2500" r:id="rId10"/>
    <p:sldId id="2147483532" r:id="rId11"/>
    <p:sldId id="2147483534" r:id="rId12"/>
    <p:sldId id="2147483535" r:id="rId13"/>
    <p:sldId id="2147483536" r:id="rId14"/>
    <p:sldId id="2147483537" r:id="rId15"/>
    <p:sldId id="2147483538" r:id="rId16"/>
    <p:sldId id="2147483539" r:id="rId17"/>
    <p:sldId id="2147483550" r:id="rId18"/>
    <p:sldId id="2147483541" r:id="rId19"/>
    <p:sldId id="2147483533" r:id="rId20"/>
    <p:sldId id="2147483554" r:id="rId21"/>
    <p:sldId id="2147483556" r:id="rId22"/>
    <p:sldId id="2147483553" r:id="rId23"/>
    <p:sldId id="2516" r:id="rId24"/>
    <p:sldId id="2147483555" r:id="rId25"/>
    <p:sldId id="2147483546" r:id="rId26"/>
    <p:sldId id="582" r:id="rId27"/>
    <p:sldId id="2419" r:id="rId2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2" autoAdjust="0"/>
    <p:restoredTop sz="96419" autoAdjust="0"/>
  </p:normalViewPr>
  <p:slideViewPr>
    <p:cSldViewPr snapToGrid="0" snapToObjects="1">
      <p:cViewPr varScale="1">
        <p:scale>
          <a:sx n="120" d="100"/>
          <a:sy n="120" d="100"/>
        </p:scale>
        <p:origin x="2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64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053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h.parker.com/cn/zh/product-list/flat-face-hydraulic-liquid-cooling-quick-connect-couplings-nsp-series" TargetMode="External"/><Relationship Id="rId2" Type="http://schemas.openxmlformats.org/officeDocument/2006/relationships/hyperlink" Target="https://community.hpe.com/t5/servers-systems-the-right/keep-cool-lower-power-usage-effectiveness-with-direct-liquid/ba-p/7093514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hyperlink" Target="https://www.nextplatform.com/2024/06/02/nvidia-unfolds-gpu-interconnect-roadmaps-out-to-202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353B93-7059-CCA3-4D46-E3F342A1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90445" y="2749693"/>
            <a:ext cx="8178229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液冷挑战与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实践思考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A5FC488-F5F3-017C-A6AF-A7721CE36A21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0794AC-501D-A8EE-C0EF-304A1E504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液冷系统设计：液冷服务器 </a:t>
            </a:r>
            <a:r>
              <a:rPr lang="en-US" altLang="zh-CN" dirty="0"/>
              <a:t>2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风冷服务器端到端换热链路：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 级换热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AE4407-DBBF-7039-7972-4EF4D0B9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26" y="2093685"/>
            <a:ext cx="10089689" cy="40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2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液冷系统设计：液冷服务器问题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换热介质：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工质水，特殊物化特性，厂家独有配方 </a:t>
            </a:r>
            <a:r>
              <a:rPr lang="en-US" altLang="zh-CN" sz="18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1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材料兼容性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介质温度：</a:t>
            </a:r>
            <a:r>
              <a:rPr lang="zh-CN" altLang="en-US" sz="1800" dirty="0">
                <a:effectLst/>
              </a:rPr>
              <a:t>高温，最高可达</a:t>
            </a:r>
            <a:r>
              <a:rPr lang="en-US" altLang="zh-CN" sz="1800" dirty="0">
                <a:effectLst/>
              </a:rPr>
              <a:t>40°</a:t>
            </a:r>
            <a:r>
              <a:rPr lang="en" altLang="zh-CN" sz="1800" dirty="0"/>
              <a:t>C</a:t>
            </a:r>
            <a:r>
              <a:rPr lang="zh-CN" altLang="en-US" sz="1800" dirty="0"/>
              <a:t>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zh-CN" altLang="en-US" sz="1800" dirty="0"/>
              <a:t>热</a:t>
            </a:r>
            <a:r>
              <a:rPr lang="zh-CN" altLang="en-US" sz="1800" dirty="0">
                <a:effectLst/>
              </a:rPr>
              <a:t>容灾能力弱</a:t>
            </a:r>
            <a:endParaRPr lang="en-US" altLang="zh-CN" sz="180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换热通道：</a:t>
            </a:r>
            <a:r>
              <a:rPr lang="zh-CN" altLang="en-US" sz="1800" dirty="0">
                <a:effectLst/>
              </a:rPr>
              <a:t>高密铲齿</a:t>
            </a:r>
            <a:r>
              <a:rPr lang="zh-CN" altLang="en-US" sz="1800" dirty="0"/>
              <a:t>流道 </a:t>
            </a:r>
            <a:r>
              <a:rPr lang="en-US" altLang="zh-CN" sz="1800" dirty="0">
                <a:sym typeface="Wingdings" pitchFamily="2" charset="2"/>
              </a:rPr>
              <a:t> </a:t>
            </a:r>
            <a:r>
              <a:rPr lang="zh-CN" altLang="en-US" sz="1800" dirty="0"/>
              <a:t>杂质耐受</a:t>
            </a:r>
            <a:r>
              <a:rPr lang="zh-CN" altLang="en-US" sz="1800" dirty="0">
                <a:effectLst/>
              </a:rPr>
              <a:t>度极低，</a:t>
            </a:r>
            <a:r>
              <a:rPr lang="en-US" altLang="zh-CN" sz="1800" dirty="0">
                <a:effectLst/>
              </a:rPr>
              <a:t>100</a:t>
            </a:r>
            <a:r>
              <a:rPr lang="en" altLang="zh-CN" sz="1800" dirty="0">
                <a:effectLst/>
              </a:rPr>
              <a:t>um</a:t>
            </a:r>
            <a:r>
              <a:rPr lang="zh-CN" altLang="en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头发丝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介质动力：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服务器本身无动力，依赖</a:t>
            </a:r>
            <a:r>
              <a:rPr lang="en" altLang="zh-CN" sz="1800" dirty="0">
                <a:solidFill>
                  <a:srgbClr val="C00000"/>
                </a:solidFill>
                <a:effectLst/>
              </a:rPr>
              <a:t>CDU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部件 </a:t>
            </a:r>
            <a:r>
              <a:rPr lang="en-US" altLang="zh-CN" sz="18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1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机房设施强耦合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耦合参数：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风液占比</a:t>
            </a:r>
            <a:r>
              <a:rPr lang="zh-CN" altLang="en-US" sz="1800" dirty="0">
                <a:effectLst/>
              </a:rPr>
              <a:t>、水温差、水温、水压、压降、工质特性等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003693-305A-BA7D-6D3E-FD57CBA3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25" y="3786503"/>
            <a:ext cx="9682711" cy="25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液冷设计规格与机房 </a:t>
            </a:r>
            <a:r>
              <a:rPr lang="en" altLang="zh-CN" dirty="0"/>
              <a:t>L1</a:t>
            </a:r>
            <a:r>
              <a:rPr lang="zh-CN" altLang="en-US" dirty="0"/>
              <a:t> 设备以及 </a:t>
            </a:r>
            <a:r>
              <a:rPr lang="en" altLang="zh-CN" dirty="0"/>
              <a:t>L</a:t>
            </a:r>
            <a:r>
              <a:rPr lang="en-US" altLang="zh-CN" dirty="0"/>
              <a:t>0</a:t>
            </a:r>
            <a:r>
              <a:rPr lang="zh-CN" altLang="en-US" dirty="0"/>
              <a:t> 基建贯穿耦合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30FADF5-55F4-C92B-D36A-E62601479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983738"/>
              </p:ext>
            </p:extLst>
          </p:nvPr>
        </p:nvGraphicFramePr>
        <p:xfrm>
          <a:off x="623889" y="1860698"/>
          <a:ext cx="10859274" cy="4475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446">
                  <a:extLst>
                    <a:ext uri="{9D8B030D-6E8A-4147-A177-3AD203B41FA5}">
                      <a16:colId xmlns:a16="http://schemas.microsoft.com/office/drawing/2014/main" val="1023672046"/>
                    </a:ext>
                  </a:extLst>
                </a:gridCol>
                <a:gridCol w="2425588">
                  <a:extLst>
                    <a:ext uri="{9D8B030D-6E8A-4147-A177-3AD203B41FA5}">
                      <a16:colId xmlns:a16="http://schemas.microsoft.com/office/drawing/2014/main" val="3622711595"/>
                    </a:ext>
                  </a:extLst>
                </a:gridCol>
                <a:gridCol w="5261751">
                  <a:extLst>
                    <a:ext uri="{9D8B030D-6E8A-4147-A177-3AD203B41FA5}">
                      <a16:colId xmlns:a16="http://schemas.microsoft.com/office/drawing/2014/main" val="4125716209"/>
                    </a:ext>
                  </a:extLst>
                </a:gridCol>
                <a:gridCol w="2445489">
                  <a:extLst>
                    <a:ext uri="{9D8B030D-6E8A-4147-A177-3AD203B41FA5}">
                      <a16:colId xmlns:a16="http://schemas.microsoft.com/office/drawing/2014/main" val="1149085420"/>
                    </a:ext>
                  </a:extLst>
                </a:gridCol>
              </a:tblGrid>
              <a:tr h="416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液冷噐件关键设计规格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机房设备</a:t>
                      </a:r>
                      <a:r>
                        <a:rPr lang="e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L1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耦合参数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机房基建</a:t>
                      </a:r>
                      <a:r>
                        <a:rPr lang="e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LO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耦合参数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304567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液冷服务器风液占比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机房风液配比、机房环境温度、</a:t>
                      </a:r>
                      <a:r>
                        <a:rPr lang="en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CDU</a:t>
                      </a:r>
                      <a:r>
                        <a:rPr lang="zh-CN" altLang="en-US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供水水温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机房层高、机房布局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757947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液冷服务器流量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设计温差、</a:t>
                      </a:r>
                      <a:r>
                        <a:rPr lang="e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供水水温、</a:t>
                      </a:r>
                      <a:r>
                        <a:rPr lang="e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可用流量、二次管路圧降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机房层高、架空层高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731401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pPr marL="0" indent="0">
                        <a:tabLst>
                          <a:tab pos="528638" algn="l"/>
                        </a:tabLst>
                      </a:pPr>
                      <a:r>
                        <a:rPr lang="en-US" altLang="zh-CN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液冷服务器流阻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可用扬程、二次管路压降机房层高、架空层高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机房层高、架空层高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850533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4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主芯片冷板串</a:t>
                      </a:r>
                      <a:r>
                        <a:rPr lang="en-US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并联设计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可用扬程、二次管路压降、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可用流量、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设计温差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机房层高、架空层高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05817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5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冷板、快接头等材料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工质液缓蚀剂、工质热理特性、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供水压力、二次管路材料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endParaRPr lang="zh-CN" altLang="en-US" sz="14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499738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6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冷板承压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供水圧力、二次管路圧降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机房层高（集中式 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79882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7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冷板铲齿间隙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管路工艺、二次管路工艺、二次管路材料、工质液缓蚀剂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endParaRPr lang="zh-CN" altLang="en-US" sz="14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729611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8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快接头通径、杂质耐受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可用扬程、二次管路压降、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管路工艺、二次管路工艺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endParaRPr lang="zh-CN" altLang="en-US" sz="14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905229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9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Manifold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尺寸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可用扬程、二次管路压降、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可用流量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endParaRPr lang="zh-CN" altLang="en-US" sz="14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555890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10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芯片</a:t>
                      </a:r>
                      <a:r>
                        <a:rPr lang="en-US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PCB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版焊点设计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工质供水水温波动、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供水水温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endParaRPr lang="zh-CN" altLang="en-US" sz="14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489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53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液冷设计规格与机房 </a:t>
            </a:r>
            <a:r>
              <a:rPr lang="en" altLang="zh-CN" dirty="0"/>
              <a:t>L1</a:t>
            </a:r>
            <a:r>
              <a:rPr lang="zh-CN" altLang="en-US" dirty="0"/>
              <a:t> 设备以及 </a:t>
            </a:r>
            <a:r>
              <a:rPr lang="en" altLang="zh-CN" dirty="0"/>
              <a:t>L</a:t>
            </a:r>
            <a:r>
              <a:rPr lang="en-US" altLang="zh-CN" dirty="0"/>
              <a:t>0</a:t>
            </a:r>
            <a:r>
              <a:rPr lang="zh-CN" altLang="en-US" dirty="0"/>
              <a:t> 基建贯穿耦合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5F2ADA8-FBAC-EE8E-E6C8-BEB24B5E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9" y="2207196"/>
            <a:ext cx="11794944" cy="34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7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液冷设计规格与机房 </a:t>
            </a:r>
            <a:r>
              <a:rPr lang="en" altLang="zh-CN" dirty="0"/>
              <a:t>L1</a:t>
            </a:r>
            <a:r>
              <a:rPr lang="zh-CN" altLang="en-US" dirty="0"/>
              <a:t> 设备以及 </a:t>
            </a:r>
            <a:r>
              <a:rPr lang="en" altLang="zh-CN" dirty="0"/>
              <a:t>L</a:t>
            </a:r>
            <a:r>
              <a:rPr lang="en-US" altLang="zh-CN" dirty="0"/>
              <a:t>0</a:t>
            </a:r>
            <a:r>
              <a:rPr lang="zh-CN" altLang="en-US" dirty="0"/>
              <a:t> 基建贯穿耦合，其中器件包括（冷板、快接头、</a:t>
            </a:r>
            <a:r>
              <a:rPr lang="en-US" altLang="zh-CN" dirty="0"/>
              <a:t>Manifold</a:t>
            </a:r>
            <a:r>
              <a:rPr lang="zh-CN" altLang="en-US" dirty="0"/>
              <a:t>、低热器件冷板、非金属软管）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050" name="Picture 2" descr="Examples of Custom Cold Plates">
            <a:extLst>
              <a:ext uri="{FF2B5EF4-FFF2-40B4-BE49-F238E27FC236}">
                <a16:creationId xmlns:a16="http://schemas.microsoft.com/office/drawing/2014/main" id="{D24C733A-AB80-D685-A0FA-53320D68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13" y="2889482"/>
            <a:ext cx="5063908" cy="26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ure 2: Full-rack rendering of the Apollo DLC solution">
            <a:extLst>
              <a:ext uri="{FF2B5EF4-FFF2-40B4-BE49-F238E27FC236}">
                <a16:creationId xmlns:a16="http://schemas.microsoft.com/office/drawing/2014/main" id="{16088764-19EB-D583-1EC6-70732A88C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6" t="1804" r="557" b="2421"/>
          <a:stretch/>
        </p:blipFill>
        <p:spPr bwMode="auto">
          <a:xfrm>
            <a:off x="7913942" y="2925519"/>
            <a:ext cx="3917686" cy="261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470B39C-2C90-29FB-FAC8-158E6ABA070B}"/>
              </a:ext>
            </a:extLst>
          </p:cNvPr>
          <p:cNvSpPr txBox="1"/>
          <p:nvPr/>
        </p:nvSpPr>
        <p:spPr>
          <a:xfrm>
            <a:off x="8436061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effectLst/>
                <a:latin typeface="Lexend" pitchFamily="2" charset="0"/>
              </a:rPr>
              <a:t>Manifold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4ED4A3-229F-17EB-F8C7-8F62B3E44083}"/>
              </a:ext>
            </a:extLst>
          </p:cNvPr>
          <p:cNvSpPr txBox="1"/>
          <p:nvPr/>
        </p:nvSpPr>
        <p:spPr>
          <a:xfrm>
            <a:off x="1351443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冷板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9B7EC6-8921-1A7B-3C22-AF1B1F297BB9}"/>
              </a:ext>
            </a:extLst>
          </p:cNvPr>
          <p:cNvGrpSpPr/>
          <p:nvPr/>
        </p:nvGrpSpPr>
        <p:grpSpPr>
          <a:xfrm>
            <a:off x="5823551" y="2988326"/>
            <a:ext cx="1586962" cy="2487920"/>
            <a:chOff x="5704565" y="2925519"/>
            <a:chExt cx="1586962" cy="248792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5D5305F-C43B-7534-A410-284DB21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4744" y="2925519"/>
              <a:ext cx="1406604" cy="129211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DA48FB3-2ED9-7E63-EB11-7409620F4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4565" y="4352957"/>
              <a:ext cx="1586962" cy="1060482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DA1B158-288A-02ED-E2DA-97C16D22801D}"/>
              </a:ext>
            </a:extLst>
          </p:cNvPr>
          <p:cNvSpPr txBox="1"/>
          <p:nvPr/>
        </p:nvSpPr>
        <p:spPr>
          <a:xfrm>
            <a:off x="5151589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快接头</a:t>
            </a:r>
            <a:r>
              <a:rPr lang="en-US" altLang="zh-CN" sz="2000" dirty="0">
                <a:solidFill>
                  <a:srgbClr val="374153"/>
                </a:solidFill>
                <a:effectLst/>
                <a:latin typeface="Lexend" pitchFamily="2" charset="0"/>
              </a:rPr>
              <a:t>&amp;</a:t>
            </a:r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非金属软管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D2DF4948-D1B7-7796-163D-A3701F4131D5}"/>
              </a:ext>
            </a:extLst>
          </p:cNvPr>
          <p:cNvCxnSpPr/>
          <p:nvPr/>
        </p:nvCxnSpPr>
        <p:spPr>
          <a:xfrm>
            <a:off x="5528930" y="3175129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3D71E3A-F0FD-70CA-64D8-C1CA87AAA818}"/>
              </a:ext>
            </a:extLst>
          </p:cNvPr>
          <p:cNvCxnSpPr/>
          <p:nvPr/>
        </p:nvCxnSpPr>
        <p:spPr>
          <a:xfrm>
            <a:off x="7669620" y="3175129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C9630-5EAE-3B5A-B3F6-FF400CFC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lvetica" pitchFamily="2" charset="0"/>
              </a:rPr>
              <a:t>液冷与</a:t>
            </a:r>
            <a:r>
              <a:rPr lang="zh-CN" altLang="en-US" dirty="0">
                <a:effectLst/>
                <a:latin typeface="Helvetica" pitchFamily="2" charset="0"/>
              </a:rPr>
              <a:t>机房部署、运维强关联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9916A9-8766-E9D4-520B-61EABE2CA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075417" cy="5112000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>
                <a:effectLst/>
                <a:latin typeface="Helvetica" pitchFamily="2" charset="0"/>
              </a:rPr>
              <a:t>机房部署</a:t>
            </a:r>
            <a:endParaRPr lang="en-US" altLang="zh-CN" sz="2400" b="1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二次管路交叉施工，工质结晶冷板堵塞，超温告警</a:t>
            </a:r>
            <a:endParaRPr lang="en-US" altLang="zh-CN" dirty="0"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冷板内部流道出现异物，造成流道堵塞，影响流速</a:t>
            </a:r>
          </a:p>
          <a:p>
            <a:r>
              <a:rPr lang="zh-CN" altLang="en" dirty="0">
                <a:latin typeface="Helvetica" pitchFamily="2" charset="0"/>
              </a:rPr>
              <a:t>﻿﻿</a:t>
            </a:r>
            <a:r>
              <a:rPr lang="zh-CN" altLang="en-US" dirty="0">
                <a:latin typeface="Helvetica" pitchFamily="2" charset="0"/>
              </a:rPr>
              <a:t>机房焊接产生金属进入管路，与工质发生反应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91B6B6-3CE3-D838-01E2-0E555345B9D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253525" cy="5112000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/>
              <a:t>机房运维</a:t>
            </a:r>
            <a:endParaRPr lang="en-US" altLang="zh-CN" sz="2400" b="1" dirty="0"/>
          </a:p>
          <a:p>
            <a:r>
              <a:rPr lang="zh-CN" altLang="en-US" dirty="0">
                <a:effectLst/>
                <a:latin typeface="Helvetica" pitchFamily="2" charset="0"/>
              </a:rPr>
              <a:t>采购不合格工质液，导致冷板腐蚀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二次管路工艺不合格，导致冷板堵塞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插拔时快接头粘连异物，导致快接头漏液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系统滋生菌落，堵塞冷板，导致漏液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缓蚀剂消耗，系统产生金属离子，腐蚀冷板</a:t>
            </a:r>
          </a:p>
        </p:txBody>
      </p:sp>
      <p:pic>
        <p:nvPicPr>
          <p:cNvPr id="1026" name="Picture 2" descr="打造高效液冷解决方案：液冷板的设计与测试方法- 热管理网">
            <a:extLst>
              <a:ext uri="{FF2B5EF4-FFF2-40B4-BE49-F238E27FC236}">
                <a16:creationId xmlns:a16="http://schemas.microsoft.com/office/drawing/2014/main" id="{B0FEE858-0CCF-0DC3-88A1-006F90D7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3654" y="4870969"/>
            <a:ext cx="3335375" cy="142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EDF490-78F1-B1D0-20E0-F26F48220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70" y="4759077"/>
            <a:ext cx="1749872" cy="1541338"/>
          </a:xfrm>
          <a:prstGeom prst="rect">
            <a:avLst/>
          </a:prstGeom>
        </p:spPr>
      </p:pic>
      <p:pic>
        <p:nvPicPr>
          <p:cNvPr id="1028" name="Picture 4" descr="避免液体冷却系统腐蚀- Boyd | 值得信赖的创新">
            <a:extLst>
              <a:ext uri="{FF2B5EF4-FFF2-40B4-BE49-F238E27FC236}">
                <a16:creationId xmlns:a16="http://schemas.microsoft.com/office/drawing/2014/main" id="{6D2725FF-4C89-2C43-99F0-9A1F0049F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2278" y="4759077"/>
            <a:ext cx="3028719" cy="15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86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液冷实践</a:t>
            </a:r>
          </a:p>
        </p:txBody>
      </p:sp>
    </p:spTree>
    <p:extLst>
      <p:ext uri="{BB962C8B-B14F-4D97-AF65-F5344CB8AC3E}">
        <p14:creationId xmlns:p14="http://schemas.microsoft.com/office/powerpoint/2010/main" val="158638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D5BA80-C54E-575E-C39D-75E165E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液冷器件设计与创新实践​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3163A6-0B59-A56C-C0B9-51CD7B94B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冷板优化​​</a:t>
            </a:r>
          </a:p>
          <a:p>
            <a:pPr lvl="1"/>
            <a:r>
              <a:rPr lang="zh-CN" altLang="en-US" dirty="0"/>
              <a:t>​​材料​​：铜合金为主，结合硅脂</a:t>
            </a:r>
            <a:r>
              <a:rPr lang="en-US" altLang="zh-CN" dirty="0"/>
              <a:t>/</a:t>
            </a:r>
            <a:r>
              <a:rPr lang="zh-CN" altLang="en-US" dirty="0"/>
              <a:t>液态金属界面材料降低接触热阻</a:t>
            </a:r>
          </a:p>
          <a:p>
            <a:pPr lvl="1"/>
            <a:r>
              <a:rPr lang="zh-CN" altLang="en-US" dirty="0"/>
              <a:t>​​结构​​：采用自适应流速算法，动态匹配业务负载，实现能耗降</a:t>
            </a:r>
            <a:r>
              <a:rPr lang="en-US" altLang="zh-CN" dirty="0"/>
              <a:t>XX%</a:t>
            </a:r>
            <a:endParaRPr lang="zh-CN" altLang="en-US" dirty="0"/>
          </a:p>
          <a:p>
            <a:r>
              <a:rPr lang="zh-CN" altLang="en-US" b="1" dirty="0"/>
              <a:t>​​管路与连接系统​​</a:t>
            </a:r>
          </a:p>
          <a:p>
            <a:pPr lvl="1"/>
            <a:r>
              <a:rPr lang="zh-CN" altLang="en-US" dirty="0"/>
              <a:t>​​快接头​​：盲插式设计实现多支路同步连接，降低维护复杂度（派克方案）</a:t>
            </a:r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Manifold</a:t>
            </a:r>
            <a:r>
              <a:rPr lang="zh-CN" altLang="en-US" dirty="0"/>
              <a:t>​​：定制化分液器优化流量分配，减少装配时间 </a:t>
            </a:r>
            <a:r>
              <a:rPr lang="en-US" altLang="zh-CN" dirty="0"/>
              <a:t>XX%</a:t>
            </a:r>
            <a:endParaRPr lang="zh-CN" altLang="en-US" dirty="0"/>
          </a:p>
          <a:p>
            <a:pPr lvl="1"/>
            <a:r>
              <a:rPr lang="zh-CN" altLang="en-US" dirty="0"/>
              <a:t>​​非金属软管​​：</a:t>
            </a:r>
            <a:r>
              <a:rPr lang="en" altLang="zh-CN" dirty="0"/>
              <a:t>PTFE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PVC</a:t>
            </a:r>
            <a:r>
              <a:rPr lang="zh-CN" altLang="en-US" dirty="0"/>
              <a:t> 复合管路轻量化防腐蚀，弯曲半径小，适配狭小空间</a:t>
            </a:r>
          </a:p>
          <a:p>
            <a:r>
              <a:rPr lang="zh-CN" altLang="en-US" b="1" dirty="0"/>
              <a:t>​​低热器件冷板​​</a:t>
            </a:r>
          </a:p>
          <a:p>
            <a:pPr lvl="1"/>
            <a:r>
              <a:rPr lang="zh-CN" altLang="en-US" dirty="0"/>
              <a:t>针对内存</a:t>
            </a:r>
            <a:r>
              <a:rPr lang="en-US" altLang="zh-CN" dirty="0"/>
              <a:t>/</a:t>
            </a:r>
            <a:r>
              <a:rPr lang="zh-CN" altLang="en-US" dirty="0"/>
              <a:t>电源模块等中低功耗器件，采用铝制轻量化冷板，集成至液冷回路</a:t>
            </a:r>
          </a:p>
        </p:txBody>
      </p:sp>
    </p:spTree>
    <p:extLst>
      <p:ext uri="{BB962C8B-B14F-4D97-AF65-F5344CB8AC3E}">
        <p14:creationId xmlns:p14="http://schemas.microsoft.com/office/powerpoint/2010/main" val="368453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B0069-FF68-B650-14CE-E5C2E23F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系统级优化与能效管理​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EA53AB1-7C90-D67D-9EF2-01F513C03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b="1" dirty="0"/>
              <a:t>动态热管理系统（</a:t>
            </a:r>
            <a:r>
              <a:rPr lang="en" altLang="zh-CN" b="1" dirty="0"/>
              <a:t>DTMS</a:t>
            </a:r>
            <a:r>
              <a:rPr lang="zh-CN" altLang="en" b="1" dirty="0"/>
              <a:t>）</a:t>
            </a:r>
            <a:r>
              <a:rPr lang="zh-CN" altLang="en-US" b="1" dirty="0"/>
              <a:t>：</a:t>
            </a:r>
            <a:r>
              <a:rPr lang="zh-CN" altLang="en" b="1" dirty="0"/>
              <a:t>​</a:t>
            </a:r>
            <a:r>
              <a:rPr lang="en" altLang="zh-CN" b="1" dirty="0"/>
              <a:t>​</a:t>
            </a:r>
          </a:p>
          <a:p>
            <a:pPr lvl="1"/>
            <a:r>
              <a:rPr lang="en" altLang="zh-CN" dirty="0"/>
              <a:t>​​</a:t>
            </a:r>
            <a:r>
              <a:rPr lang="zh-CN" altLang="en-US" dirty="0"/>
              <a:t>智能调控​​：</a:t>
            </a:r>
            <a:r>
              <a:rPr lang="en" altLang="zh-CN" dirty="0"/>
              <a:t>Google DeepMind</a:t>
            </a:r>
            <a:r>
              <a:rPr lang="zh-CN" altLang="en-US" dirty="0"/>
              <a:t> 利用 </a:t>
            </a:r>
            <a:r>
              <a:rPr lang="en" altLang="zh-CN" dirty="0"/>
              <a:t>PPO</a:t>
            </a:r>
            <a:r>
              <a:rPr lang="zh-CN" altLang="en-US" dirty="0"/>
              <a:t> 算法实时优化冷却液分配，泵功降低 </a:t>
            </a:r>
            <a:r>
              <a:rPr lang="en-US" altLang="zh-CN" dirty="0"/>
              <a:t>40%</a:t>
            </a:r>
            <a:endParaRPr lang="zh-CN" altLang="en-US" dirty="0"/>
          </a:p>
          <a:p>
            <a:pPr lvl="1"/>
            <a:r>
              <a:rPr lang="zh-CN" altLang="en-US" dirty="0"/>
              <a:t>​​拓扑设计​​：并联管路 </a:t>
            </a:r>
            <a:r>
              <a:rPr lang="en-US" altLang="zh-CN" dirty="0"/>
              <a:t>+</a:t>
            </a:r>
            <a:r>
              <a:rPr lang="zh-CN" altLang="en-US" dirty="0"/>
              <a:t> 环形冗余避免单点故障，金融</a:t>
            </a:r>
            <a:r>
              <a:rPr lang="en-US" altLang="zh-CN" dirty="0"/>
              <a:t>/</a:t>
            </a:r>
            <a:r>
              <a:rPr lang="zh-CN" altLang="en-US" dirty="0"/>
              <a:t>超算场景需配置流量平衡阀</a:t>
            </a:r>
          </a:p>
          <a:p>
            <a:r>
              <a:rPr lang="zh-CN" altLang="en-US" b="1" dirty="0"/>
              <a:t>​​</a:t>
            </a:r>
            <a:r>
              <a:rPr lang="en" altLang="zh-CN" b="1" dirty="0"/>
              <a:t>L0-L1</a:t>
            </a:r>
            <a:r>
              <a:rPr lang="zh-CN" altLang="en-US" b="1" dirty="0"/>
              <a:t> 基础设施耦合​​：</a:t>
            </a:r>
          </a:p>
          <a:p>
            <a:pPr lvl="1"/>
            <a:r>
              <a:rPr lang="zh-CN" altLang="en-US" dirty="0"/>
              <a:t>​​冷却分配单元（</a:t>
            </a:r>
            <a:r>
              <a:rPr lang="en" altLang="zh-CN" dirty="0"/>
              <a:t>CDU</a:t>
            </a:r>
            <a:r>
              <a:rPr lang="zh-CN" altLang="en" dirty="0"/>
              <a:t>）</a:t>
            </a:r>
            <a:r>
              <a:rPr lang="en" altLang="zh-CN" dirty="0"/>
              <a:t>​</a:t>
            </a:r>
            <a:r>
              <a:rPr lang="zh-CN" altLang="en" dirty="0"/>
              <a:t>：</a:t>
            </a:r>
            <a:r>
              <a:rPr lang="zh-CN" altLang="en-US" dirty="0"/>
              <a:t>​​多柜级联，功率</a:t>
            </a:r>
            <a:r>
              <a:rPr lang="en-US" altLang="zh-CN" dirty="0"/>
              <a:t>300</a:t>
            </a:r>
            <a:r>
              <a:rPr lang="en" altLang="zh-CN" dirty="0"/>
              <a:t>kW–1MW+</a:t>
            </a:r>
            <a:r>
              <a:rPr lang="zh-CN" altLang="en" dirty="0"/>
              <a:t>，</a:t>
            </a:r>
            <a:r>
              <a:rPr lang="zh-CN" altLang="en-US" dirty="0"/>
              <a:t>通过设施水系统（</a:t>
            </a:r>
            <a:r>
              <a:rPr lang="en" altLang="zh-CN" dirty="0"/>
              <a:t>FWS</a:t>
            </a:r>
            <a:r>
              <a:rPr lang="zh-CN" altLang="en" dirty="0"/>
              <a:t>）</a:t>
            </a:r>
            <a:r>
              <a:rPr lang="zh-CN" altLang="en-US" dirty="0"/>
              <a:t>散热</a:t>
            </a:r>
          </a:p>
          <a:p>
            <a:pPr lvl="1"/>
            <a:r>
              <a:rPr lang="zh-CN" altLang="en-US" dirty="0"/>
              <a:t>​​余热回收​​：</a:t>
            </a:r>
            <a:r>
              <a:rPr lang="en-US" altLang="zh-CN" dirty="0"/>
              <a:t>60C</a:t>
            </a:r>
            <a:r>
              <a:rPr lang="zh-CN" altLang="en-US" dirty="0"/>
              <a:t> 以上冷却液驱动吸收式制冷机</a:t>
            </a:r>
            <a:endParaRPr lang="en-US" altLang="zh-CN" dirty="0"/>
          </a:p>
          <a:p>
            <a:pPr lvl="1"/>
            <a:r>
              <a:rPr lang="zh-CN" altLang="en-US" dirty="0"/>
              <a:t>供排液管网 ：地板夹层仅用于液冷管网布置，避免电缆与液体共存风险</a:t>
            </a:r>
          </a:p>
          <a:p>
            <a:pPr lvl="1"/>
            <a:r>
              <a:rPr lang="zh-CN" altLang="en-US" dirty="0"/>
              <a:t>供配电系统 ：液冷设备需独立供电回路，并配置泄漏检测与应急排水设施</a:t>
            </a:r>
            <a:endParaRPr lang="en-US" altLang="zh-CN" dirty="0"/>
          </a:p>
          <a:p>
            <a:pPr lvl="1"/>
            <a:r>
              <a:rPr lang="zh-CN" altLang="en-US" dirty="0"/>
              <a:t>统一规划：地面防水处理、排水路径规划，以及液冷机柜与</a:t>
            </a:r>
            <a:r>
              <a:rPr lang="en" altLang="zh-CN" dirty="0"/>
              <a:t>CDU</a:t>
            </a:r>
            <a:r>
              <a:rPr lang="zh-CN" altLang="en" dirty="0"/>
              <a:t>（</a:t>
            </a:r>
            <a:r>
              <a:rPr lang="zh-CN" altLang="en-US" dirty="0"/>
              <a:t>冷却液分配单元）的空间布局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140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38BB75C-1BCE-F230-EC74-77909B94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机房部署、运维实践总结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D6C60B-42AC-B461-8C57-CA39C3020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明确对机房环境要求，液冷相关设备进场前验收机房环境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﻿﻿夜冷器件，</a:t>
            </a:r>
            <a:r>
              <a:rPr lang="en-US" altLang="zh-CN" dirty="0"/>
              <a:t>e.g.</a:t>
            </a:r>
            <a:r>
              <a:rPr lang="zh-CN" altLang="en-US" dirty="0"/>
              <a:t> 快接头密封圈由单密封圈改双密封圈，增强耐杂质能力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﻿设计整体运维解决方案，提升定期对工质液进行维护，提升服务器器件内部耐受能力</a:t>
            </a:r>
          </a:p>
        </p:txBody>
      </p:sp>
      <p:pic>
        <p:nvPicPr>
          <p:cNvPr id="2050" name="Picture 2" descr="CDCC液冷技术大会：英维克全链条液冷破解“耦合难题”_解决方案_客户_系统">
            <a:extLst>
              <a:ext uri="{FF2B5EF4-FFF2-40B4-BE49-F238E27FC236}">
                <a16:creationId xmlns:a16="http://schemas.microsoft.com/office/drawing/2014/main" id="{C46068C4-A3A8-58A3-FD9C-D9E9614E4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2941906"/>
            <a:ext cx="6322828" cy="354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工业冷水机CW-5200 - 特域冷水机制造商热销冷水机组| 工业冷水机组特域S&amp;A 冷水机">
            <a:extLst>
              <a:ext uri="{FF2B5EF4-FFF2-40B4-BE49-F238E27FC236}">
                <a16:creationId xmlns:a16="http://schemas.microsoft.com/office/drawing/2014/main" id="{78C45156-976C-C93F-EF73-5B5AF10F7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4688" y="2941906"/>
            <a:ext cx="3700130" cy="34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90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液冷不应该很简单吗？我自己家的炫酷游戏主机都上了液冷，我理解服务器应该都可以直接上液冷！！！</a:t>
            </a:r>
          </a:p>
        </p:txBody>
      </p:sp>
      <p:pic>
        <p:nvPicPr>
          <p:cNvPr id="1026" name="Picture 2" descr="兰洋科技一代主机实拍">
            <a:extLst>
              <a:ext uri="{FF2B5EF4-FFF2-40B4-BE49-F238E27FC236}">
                <a16:creationId xmlns:a16="http://schemas.microsoft.com/office/drawing/2014/main" id="{3E58D9FD-B648-9929-72A3-5DD544413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2698" y="3169898"/>
            <a:ext cx="3272390" cy="31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雷神联名兰洋科技主机">
            <a:extLst>
              <a:ext uri="{FF2B5EF4-FFF2-40B4-BE49-F238E27FC236}">
                <a16:creationId xmlns:a16="http://schemas.microsoft.com/office/drawing/2014/main" id="{A318C839-4FB7-E5CE-8A45-780F96B2A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30" b="-598"/>
          <a:stretch/>
        </p:blipFill>
        <p:spPr bwMode="auto">
          <a:xfrm>
            <a:off x="4181130" y="3169897"/>
            <a:ext cx="4752366" cy="31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8F65BD-43E4-3D24-C236-A7B75444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4E0364-D9BD-FFC1-E775-421A1859E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液冷系统</a:t>
            </a:r>
            <a:r>
              <a:rPr lang="zh-CN" altLang="en-US" dirty="0"/>
              <a:t>以​​全栈耦合​​思维设计，纳入整体解决方案：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芯片级选低热阻界面材料，服务器级优化冷板与</a:t>
            </a:r>
            <a:r>
              <a:rPr lang="en" altLang="zh-CN" dirty="0"/>
              <a:t>Manifold</a:t>
            </a:r>
            <a:r>
              <a:rPr lang="zh-CN" altLang="en-US" dirty="0"/>
              <a:t>布局，机房级匹配</a:t>
            </a:r>
            <a:r>
              <a:rPr lang="en" altLang="zh-CN" dirty="0"/>
              <a:t>CDU</a:t>
            </a:r>
            <a:r>
              <a:rPr lang="zh-CN" altLang="en-US" dirty="0"/>
              <a:t>与散热拓扑。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当前​​冷板式液冷​​是性价比最高的过渡方案，而​​浸没式​​为超算与</a:t>
            </a:r>
            <a:r>
              <a:rPr lang="en" altLang="zh-CN" dirty="0"/>
              <a:t>AI</a:t>
            </a:r>
            <a:r>
              <a:rPr lang="zh-CN" altLang="en-US" dirty="0"/>
              <a:t>训练集群的终极路径。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实施过程可以注重​​动态调控算法与​​模块化部署，同时推动冷却液回收与余热利用。</a:t>
            </a:r>
          </a:p>
        </p:txBody>
      </p:sp>
    </p:spTree>
    <p:extLst>
      <p:ext uri="{BB962C8B-B14F-4D97-AF65-F5344CB8AC3E}">
        <p14:creationId xmlns:p14="http://schemas.microsoft.com/office/powerpoint/2010/main" val="197228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E4D47D-EBDC-753F-8F44-71803E86A4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" descr="Nvidia outlines roadmap including Rubin GPU platform, new Arm-based CPU  Vera | Constellation Research Inc.">
            <a:extLst>
              <a:ext uri="{FF2B5EF4-FFF2-40B4-BE49-F238E27FC236}">
                <a16:creationId xmlns:a16="http://schemas.microsoft.com/office/drawing/2014/main" id="{83A8F8A1-E96C-0481-09FB-BBEC3DDE7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389" y="1183112"/>
            <a:ext cx="11131957" cy="528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56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https://community.hpe.com/t5/servers-systems-the-right/keep-cool-lower-power-usage-effectiveness-with-direct-liquid/ba-p/7093514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https://ph.parker.com/cn/zh/product-list/flat-face-hydraulic-liquid-cooling-quick-connect-couplings-nsp-series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https://www.nextplatform.com/2024/06/02/nvidia-unfolds-gpu-interconnect-roadmaps-out-to-2027/</a:t>
            </a:r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32147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13" b="1563"/>
          <a:stretch/>
        </p:blipFill>
        <p:spPr>
          <a:xfrm>
            <a:off x="623636" y="2175642"/>
            <a:ext cx="8551896" cy="3310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集群硬件的液冷挑战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集群硬件的液冷实践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液冷挑战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液冷是复杂系统工程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0BFA40-5EA6-C1D2-B026-BF7410F299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换热介质改变，决定了液冷的耦合特性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必须从芯片到机房端到端考虑，以系统工程视角进行服务器液冷设计</a:t>
            </a:r>
          </a:p>
          <a:p>
            <a:endParaRPr lang="zh-CN" altLang="en-US" dirty="0"/>
          </a:p>
        </p:txBody>
      </p:sp>
      <p:pic>
        <p:nvPicPr>
          <p:cNvPr id="1026" name="Picture 2" descr="736 Data Center Cooling Stock Vectors and Vector Art | Shutterstock">
            <a:extLst>
              <a:ext uri="{FF2B5EF4-FFF2-40B4-BE49-F238E27FC236}">
                <a16:creationId xmlns:a16="http://schemas.microsoft.com/office/drawing/2014/main" id="{E7C12B94-3AE0-B12B-7630-CBDD53C5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69238" y="2647289"/>
            <a:ext cx="6072026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Center Water Usage: A Comprehensive Guide - Dgtl Infra">
            <a:extLst>
              <a:ext uri="{FF2B5EF4-FFF2-40B4-BE49-F238E27FC236}">
                <a16:creationId xmlns:a16="http://schemas.microsoft.com/office/drawing/2014/main" id="{2F8D8161-2589-BD0A-0F00-BF6EDF85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011" y="2647289"/>
            <a:ext cx="5238071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液冷系统设计：风冷服务器 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风冷服务器端到端换热链路：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F6361B-2A15-0448-53E3-3EE0559E3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0" y="2158871"/>
            <a:ext cx="11139881" cy="39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液冷系统设计：风冷服务器问题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换热介质：</a:t>
            </a:r>
            <a:r>
              <a:rPr lang="zh-CN" altLang="en-US" sz="1800" dirty="0"/>
              <a:t>空气，物理特性稳定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介质温度：</a:t>
            </a:r>
            <a:r>
              <a:rPr lang="zh-CN" altLang="en-US" sz="1800" dirty="0"/>
              <a:t>低温，不超过 </a:t>
            </a:r>
            <a:r>
              <a:rPr lang="en-US" altLang="zh-CN" sz="1800" dirty="0"/>
              <a:t>27°</a:t>
            </a:r>
            <a:r>
              <a:rPr lang="en" altLang="zh-CN" sz="1800" dirty="0"/>
              <a:t>C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换热通道：</a:t>
            </a:r>
            <a:r>
              <a:rPr lang="zh-CN" altLang="en-US" sz="1800" dirty="0"/>
              <a:t>机框结构件＋翅片散热器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介质动力：</a:t>
            </a:r>
            <a:r>
              <a:rPr lang="zh-CN" altLang="en-US" sz="1800" dirty="0"/>
              <a:t>服务器自带风扇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耦合参数：</a:t>
            </a:r>
            <a:r>
              <a:rPr lang="zh-CN" altLang="en-US" sz="1800" dirty="0"/>
              <a:t>风温差、进风温度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102CE7-682D-49FA-6C6A-E3600C9C8C39}"/>
              </a:ext>
            </a:extLst>
          </p:cNvPr>
          <p:cNvSpPr/>
          <p:nvPr/>
        </p:nvSpPr>
        <p:spPr>
          <a:xfrm>
            <a:off x="5982234" y="1345915"/>
            <a:ext cx="5226871" cy="2393878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Lexend" pitchFamily="2" charset="0"/>
              </a:rPr>
              <a:t>Cons</a:t>
            </a:r>
            <a:r>
              <a:rPr lang="zh-CN" altLang="en-US" sz="2800" b="1" dirty="0">
                <a:effectLst/>
                <a:latin typeface="Lexend" pitchFamily="2" charset="0"/>
              </a:rPr>
              <a:t>：</a:t>
            </a:r>
            <a:endParaRPr lang="en-US" altLang="zh-CN" sz="2800" b="1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风冷导热系数低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散热能力一般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比热容小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9D93B2-9C8D-54E0-84A6-500DBBAF9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0"/>
          <a:stretch/>
        </p:blipFill>
        <p:spPr>
          <a:xfrm>
            <a:off x="1051454" y="4058324"/>
            <a:ext cx="10307354" cy="229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34492</TotalTime>
  <Words>1332</Words>
  <Application>Microsoft Macintosh PowerPoint</Application>
  <PresentationFormat>自定义</PresentationFormat>
  <Paragraphs>140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PowerPoint 演示文稿</vt:lpstr>
      <vt:lpstr>液冷是复杂系统工程</vt:lpstr>
      <vt:lpstr>液冷系统设计：风冷服务器 3 级换热</vt:lpstr>
      <vt:lpstr>液冷系统设计：风冷服务器问题</vt:lpstr>
      <vt:lpstr>液冷系统设计：液冷服务器 2 级换热</vt:lpstr>
      <vt:lpstr>液冷系统设计：液冷服务器问题</vt:lpstr>
      <vt:lpstr>液冷器件设计</vt:lpstr>
      <vt:lpstr>液冷器件设计</vt:lpstr>
      <vt:lpstr>液冷器件设计</vt:lpstr>
      <vt:lpstr>液冷与机房部署、运维强关联</vt:lpstr>
      <vt:lpstr>PowerPoint 演示文稿</vt:lpstr>
      <vt:lpstr>液冷器件设计与创新实践​</vt:lpstr>
      <vt:lpstr>系统级优化与能效管理​</vt:lpstr>
      <vt:lpstr>机房部署、运维实践总结</vt:lpstr>
      <vt:lpstr>PowerPoint 演示文稿</vt:lpstr>
      <vt:lpstr>总结与思考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11880</cp:revision>
  <cp:lastPrinted>2023-09-08T09:14:01Z</cp:lastPrinted>
  <dcterms:created xsi:type="dcterms:W3CDTF">2020-08-28T08:44:19Z</dcterms:created>
  <dcterms:modified xsi:type="dcterms:W3CDTF">2025-07-01T12:45:37Z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